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60" r:id="rId3"/>
    <p:sldId id="261" r:id="rId4"/>
    <p:sldId id="262" r:id="rId5"/>
    <p:sldId id="265" r:id="rId6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6C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>
      <p:cViewPr varScale="1">
        <p:scale>
          <a:sx n="154" d="100"/>
          <a:sy n="154" d="100"/>
        </p:scale>
        <p:origin x="200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439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D8A5AE34-1DFB-CC4D-9014-8DD2D342F1E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4FAA0C0-042D-B049-B12E-612B6D5D919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EA603A-52FC-A843-A4FF-78F320F77747}" type="datetimeFigureOut">
              <a:rPr lang="it-IT" smtClean="0"/>
              <a:t>23/01/2023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DA2F5DD-CDCA-5143-A4CF-4E8AD356A4A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3F48A0E-F25C-C54E-ABAA-6F7E5B2283A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4C8DB0-DDF1-1A44-A00D-86B1BC4526C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35211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87230-FEEE-4023-9621-AC41121D7D24}" type="datetimeFigureOut">
              <a:rPr lang="el-GR" smtClean="0"/>
              <a:t>23/1/2023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B1656-30CE-4964-8324-EF746C50753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28234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941412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1204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0541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1"/>
                </a:solidFill>
              </a:rPr>
              <a:t>Mathesis - </a:t>
            </a:r>
            <a:r>
              <a:rPr lang="it-IT" sz="16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495" y="-1"/>
            <a:ext cx="107505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618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8276456" cy="1470025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166C59"/>
                </a:solidFill>
              </a:rPr>
              <a:t>Regular Polygons II</a:t>
            </a:r>
            <a:br>
              <a:rPr lang="it-IT" dirty="0"/>
            </a:b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8568952" cy="1752600"/>
          </a:xfrm>
        </p:spPr>
        <p:txBody>
          <a:bodyPr/>
          <a:lstStyle/>
          <a:p>
            <a:pPr algn="ctr"/>
            <a:r>
              <a:rPr lang="en-US" dirty="0"/>
              <a:t>Learning regular polygons concepts</a:t>
            </a:r>
            <a:r>
              <a:rPr lang="it-IT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96916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Area and </a:t>
            </a:r>
            <a:r>
              <a:rPr lang="it-IT" b="1" dirty="0" err="1">
                <a:solidFill>
                  <a:srgbClr val="166C59"/>
                </a:solidFill>
              </a:rPr>
              <a:t>perimeter</a:t>
            </a:r>
            <a:endParaRPr lang="el-GR" b="1" dirty="0">
              <a:solidFill>
                <a:srgbClr val="166C59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just">
                  <a:buNone/>
                </a:pPr>
                <a:r>
                  <a:rPr lang="en-US" dirty="0"/>
                  <a:t>Area of a regular polygon A is given by the length of the perimeter p multiplied by the apothem a and divided by 2.</a:t>
                </a:r>
                <a:endParaRPr lang="it-IT" dirty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it-IT" dirty="0">
                    <a:effectLst/>
                  </a:rPr>
                  <a:t> </a:t>
                </a:r>
              </a:p>
              <a:p>
                <a:pPr marL="0" indent="0" algn="ctr">
                  <a:buNone/>
                </a:pPr>
                <a:r>
                  <a:rPr lang="it-IT" dirty="0"/>
                  <a:t>p=L*</a:t>
                </a:r>
                <a:r>
                  <a:rPr lang="it-IT" dirty="0" err="1"/>
                  <a:t>N</a:t>
                </a:r>
                <a:endParaRPr lang="it-IT" dirty="0"/>
              </a:p>
              <a:p>
                <a:pPr marL="0" indent="0" algn="just">
                  <a:buNone/>
                </a:pPr>
                <a:r>
                  <a:rPr lang="it-IT" dirty="0" err="1"/>
                  <a:t>Where</a:t>
                </a:r>
                <a:r>
                  <a:rPr lang="it-IT" dirty="0"/>
                  <a:t> L </a:t>
                </a:r>
                <a:r>
                  <a:rPr lang="it-IT" dirty="0" err="1"/>
                  <a:t>is</a:t>
                </a:r>
                <a:r>
                  <a:rPr lang="it-IT" dirty="0"/>
                  <a:t> the </a:t>
                </a:r>
                <a:r>
                  <a:rPr lang="it-IT" dirty="0" err="1"/>
                  <a:t>lenght</a:t>
                </a:r>
                <a:r>
                  <a:rPr lang="it-IT" dirty="0"/>
                  <a:t> of a side and </a:t>
                </a:r>
                <a:r>
                  <a:rPr lang="it-IT" dirty="0" err="1"/>
                  <a:t>N</a:t>
                </a:r>
                <a:r>
                  <a:rPr lang="it-IT" dirty="0"/>
                  <a:t> </a:t>
                </a:r>
                <a:r>
                  <a:rPr lang="it-IT" dirty="0" err="1"/>
                  <a:t>is</a:t>
                </a:r>
                <a:r>
                  <a:rPr lang="it-IT" dirty="0"/>
                  <a:t> the </a:t>
                </a:r>
                <a:r>
                  <a:rPr lang="it-IT" dirty="0" err="1"/>
                  <a:t>number</a:t>
                </a:r>
                <a:r>
                  <a:rPr lang="it-IT" dirty="0"/>
                  <a:t> of sides.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852" t="-1681" r="-185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313774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Regular </a:t>
            </a:r>
            <a:r>
              <a:rPr lang="it-IT" b="1" dirty="0" err="1">
                <a:solidFill>
                  <a:srgbClr val="166C59"/>
                </a:solidFill>
              </a:rPr>
              <a:t>polyhedron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dirty="0"/>
              <a:t>Regular</a:t>
            </a:r>
            <a:r>
              <a:rPr lang="en-US" b="1" dirty="0"/>
              <a:t> </a:t>
            </a:r>
            <a:r>
              <a:rPr lang="en-US" dirty="0"/>
              <a:t>polyhedron or platonic polyhedron are polyhedron with faces given by regular polygons and all equal to each other. There are 5 different platonic solids: the regular tetrahedron, the cube, the regular octahedron, the regular dodecahedron, and the regular icosahedron.</a:t>
            </a:r>
            <a:endParaRPr lang="it-IT" dirty="0"/>
          </a:p>
          <a:p>
            <a:pPr marL="0" indent="0" algn="just">
              <a:buNone/>
            </a:pPr>
            <a:endParaRPr lang="el-GR" b="1" dirty="0"/>
          </a:p>
        </p:txBody>
      </p:sp>
    </p:spTree>
    <p:extLst>
      <p:ext uri="{BB962C8B-B14F-4D97-AF65-F5344CB8AC3E}">
        <p14:creationId xmlns:p14="http://schemas.microsoft.com/office/powerpoint/2010/main" val="3026394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Edge and vertex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</a:t>
            </a:r>
            <a:r>
              <a:rPr lang="en-US" b="1" dirty="0"/>
              <a:t>edge</a:t>
            </a:r>
            <a:r>
              <a:rPr lang="en-US" dirty="0"/>
              <a:t> of a polyhedron is any side of any face that make up the surface of the polyhedron.</a:t>
            </a:r>
            <a:endParaRPr lang="it-IT" dirty="0"/>
          </a:p>
          <a:p>
            <a:pPr marL="0" indent="0">
              <a:buNone/>
            </a:pPr>
            <a:r>
              <a:rPr lang="en-US" dirty="0"/>
              <a:t>The </a:t>
            </a:r>
            <a:r>
              <a:rPr lang="en-US" b="1" dirty="0"/>
              <a:t>vertex</a:t>
            </a:r>
            <a:r>
              <a:rPr lang="en-US" dirty="0"/>
              <a:t> of a polyhedron the point where at least three faces of a polyhedron converge. The vertex is formed by the intersection of three or more different edges.</a:t>
            </a:r>
            <a:endParaRPr lang="it-IT" dirty="0"/>
          </a:p>
          <a:p>
            <a:pPr marL="0" indent="0">
              <a:buNone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7627245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Regular </a:t>
            </a:r>
            <a:r>
              <a:rPr lang="it-IT" b="1" dirty="0" err="1">
                <a:solidFill>
                  <a:srgbClr val="166C59"/>
                </a:solidFill>
              </a:rPr>
              <a:t>polyhedron</a:t>
            </a:r>
            <a:endParaRPr lang="el-GR" b="1" dirty="0">
              <a:solidFill>
                <a:srgbClr val="166C59"/>
              </a:solidFill>
            </a:endParaRPr>
          </a:p>
        </p:txBody>
      </p:sp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id="{3EBC8806-34EB-3283-CFDC-D0123BA1AD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7352070"/>
              </p:ext>
            </p:extLst>
          </p:nvPr>
        </p:nvGraphicFramePr>
        <p:xfrm>
          <a:off x="1416125" y="1556792"/>
          <a:ext cx="6311750" cy="35508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39889">
                  <a:extLst>
                    <a:ext uri="{9D8B030D-6E8A-4147-A177-3AD203B41FA5}">
                      <a16:colId xmlns:a16="http://schemas.microsoft.com/office/drawing/2014/main" val="286607377"/>
                    </a:ext>
                  </a:extLst>
                </a:gridCol>
                <a:gridCol w="864365">
                  <a:extLst>
                    <a:ext uri="{9D8B030D-6E8A-4147-A177-3AD203B41FA5}">
                      <a16:colId xmlns:a16="http://schemas.microsoft.com/office/drawing/2014/main" val="2438902496"/>
                    </a:ext>
                  </a:extLst>
                </a:gridCol>
                <a:gridCol w="1109834">
                  <a:extLst>
                    <a:ext uri="{9D8B030D-6E8A-4147-A177-3AD203B41FA5}">
                      <a16:colId xmlns:a16="http://schemas.microsoft.com/office/drawing/2014/main" val="4211678718"/>
                    </a:ext>
                  </a:extLst>
                </a:gridCol>
                <a:gridCol w="1941122">
                  <a:extLst>
                    <a:ext uri="{9D8B030D-6E8A-4147-A177-3AD203B41FA5}">
                      <a16:colId xmlns:a16="http://schemas.microsoft.com/office/drawing/2014/main" val="3526178943"/>
                    </a:ext>
                  </a:extLst>
                </a:gridCol>
                <a:gridCol w="1656540">
                  <a:extLst>
                    <a:ext uri="{9D8B030D-6E8A-4147-A177-3AD203B41FA5}">
                      <a16:colId xmlns:a16="http://schemas.microsoft.com/office/drawing/2014/main" val="3682476506"/>
                    </a:ext>
                  </a:extLst>
                </a:gridCol>
              </a:tblGrid>
              <a:tr h="1015968"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Faces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Vertex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Edge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Name of the regular polygon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effectLst/>
                        </a:rPr>
                        <a:t>Face</a:t>
                      </a:r>
                      <a:endParaRPr lang="it-IT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9322370"/>
                  </a:ext>
                </a:extLst>
              </a:tr>
              <a:tr h="507984"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4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4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6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effectLst/>
                        </a:rPr>
                        <a:t>Regular tetrahedron</a:t>
                      </a:r>
                      <a:endParaRPr lang="it-IT" sz="1100" dirty="0">
                        <a:effectLst/>
                        <a:latin typeface="Tahoma" panose="020B0604030504040204" pitchFamily="34" charset="0"/>
                        <a:ea typeface="+mn-e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Equilateral triangle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31963267"/>
                  </a:ext>
                </a:extLst>
              </a:tr>
              <a:tr h="507984"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6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8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12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effectLst/>
                        </a:rPr>
                        <a:t>Cube</a:t>
                      </a:r>
                      <a:endParaRPr lang="it-IT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Square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37964158"/>
                  </a:ext>
                </a:extLst>
              </a:tr>
              <a:tr h="507984"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8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6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12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effectLst/>
                        </a:rPr>
                        <a:t>Regular octahedron</a:t>
                      </a:r>
                      <a:endParaRPr lang="it-IT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Equilateral triangle</a:t>
                      </a:r>
                    </a:p>
                    <a:p>
                      <a:pPr marL="0" algn="ctr" defTabSz="914400" rtl="0" eaLnBrk="1" latinLnBrk="0" hangingPunct="1"/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53597752"/>
                  </a:ext>
                </a:extLst>
              </a:tr>
              <a:tr h="37028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effectLst/>
                        </a:rPr>
                        <a:t>12</a:t>
                      </a:r>
                      <a:endParaRPr lang="it-IT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20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30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effectLst/>
                        </a:rPr>
                        <a:t>Regular dodecahedron</a:t>
                      </a:r>
                      <a:endParaRPr lang="it-IT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Regular pentagon</a:t>
                      </a:r>
                    </a:p>
                    <a:p>
                      <a:pPr marL="0" algn="ctr" defTabSz="914400" rtl="0" eaLnBrk="1" latinLnBrk="0" hangingPunct="1"/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41447375"/>
                  </a:ext>
                </a:extLst>
              </a:tr>
              <a:tr h="507984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effectLst/>
                        </a:rPr>
                        <a:t>20</a:t>
                      </a:r>
                      <a:endParaRPr lang="it-IT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12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30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effectLst/>
                        </a:rPr>
                        <a:t>Regular icosahedron</a:t>
                      </a:r>
                      <a:endParaRPr lang="it-IT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Equilateral triangle</a:t>
                      </a:r>
                    </a:p>
                    <a:p>
                      <a:pPr marL="0" algn="ctr" defTabSz="914400" rtl="0" eaLnBrk="1" latinLnBrk="0" hangingPunct="1"/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466478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40626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207</Words>
  <Application>Microsoft Office PowerPoint</Application>
  <PresentationFormat>On-screen Show (4:3)</PresentationFormat>
  <Paragraphs>48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Adobe Heiti Std R</vt:lpstr>
      <vt:lpstr>Arial</vt:lpstr>
      <vt:lpstr>Calibri</vt:lpstr>
      <vt:lpstr>Cambria Math</vt:lpstr>
      <vt:lpstr>Tahoma</vt:lpstr>
      <vt:lpstr>Office Theme</vt:lpstr>
      <vt:lpstr>Regular Polygons II </vt:lpstr>
      <vt:lpstr>Area and perimeter</vt:lpstr>
      <vt:lpstr>Regular polyhedron</vt:lpstr>
      <vt:lpstr>Edge and vertex</vt:lpstr>
      <vt:lpstr>Regular polyhedron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Κωνσταντίνος Κόβας</cp:lastModifiedBy>
  <cp:revision>17</cp:revision>
  <dcterms:created xsi:type="dcterms:W3CDTF">2016-10-07T11:12:08Z</dcterms:created>
  <dcterms:modified xsi:type="dcterms:W3CDTF">2023-01-23T21:25:19Z</dcterms:modified>
  <cp:category/>
</cp:coreProperties>
</file>